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65" r:id="rId4"/>
    <p:sldId id="266" r:id="rId5"/>
    <p:sldId id="267" r:id="rId6"/>
    <p:sldId id="268" r:id="rId7"/>
    <p:sldId id="258" r:id="rId8"/>
    <p:sldId id="259" r:id="rId9"/>
    <p:sldId id="260" r:id="rId10"/>
    <p:sldId id="261" r:id="rId11"/>
    <p:sldId id="262" r:id="rId12"/>
    <p:sldId id="264" r:id="rId13"/>
    <p:sldId id="269" r:id="rId14"/>
    <p:sldId id="270" r:id="rId15"/>
    <p:sldId id="271" r:id="rId16"/>
    <p:sldId id="272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FDC69-9ABA-45AD-8002-11D3E079A861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2CE1DA-04CA-45B9-919E-9B7ABD7529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45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CE1DA-04CA-45B9-919E-9B7ABD7529A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247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65C5-A8AE-4905-9306-5B747EF0CD32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51468-694A-462E-85AD-B3E7A5323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65C5-A8AE-4905-9306-5B747EF0CD32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51468-694A-462E-85AD-B3E7A5323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65C5-A8AE-4905-9306-5B747EF0CD32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51468-694A-462E-85AD-B3E7A5323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65C5-A8AE-4905-9306-5B747EF0CD32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51468-694A-462E-85AD-B3E7A5323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65C5-A8AE-4905-9306-5B747EF0CD32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51468-694A-462E-85AD-B3E7A5323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65C5-A8AE-4905-9306-5B747EF0CD32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51468-694A-462E-85AD-B3E7A5323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65C5-A8AE-4905-9306-5B747EF0CD32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51468-694A-462E-85AD-B3E7A5323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65C5-A8AE-4905-9306-5B747EF0CD32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51468-694A-462E-85AD-B3E7A5323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65C5-A8AE-4905-9306-5B747EF0CD32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51468-694A-462E-85AD-B3E7A5323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65C5-A8AE-4905-9306-5B747EF0CD32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51468-694A-462E-85AD-B3E7A532360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765C5-A8AE-4905-9306-5B747EF0CD32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351468-694A-462E-85AD-B3E7A532360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01351468-694A-462E-85AD-B3E7A532360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922765C5-A8AE-4905-9306-5B747EF0CD32}" type="datetimeFigureOut">
              <a:rPr lang="en-US" smtClean="0"/>
              <a:t>8/14/2020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543800" cy="2593975"/>
          </a:xfrm>
        </p:spPr>
        <p:txBody>
          <a:bodyPr/>
          <a:lstStyle/>
          <a:p>
            <a:r>
              <a:rPr lang="en-US" dirty="0" smtClean="0"/>
              <a:t>Boyer-Moore algorithm heuristics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971800"/>
            <a:ext cx="6461760" cy="1066800"/>
          </a:xfrm>
        </p:spPr>
        <p:txBody>
          <a:bodyPr/>
          <a:lstStyle/>
          <a:p>
            <a:r>
              <a:rPr lang="en-US" dirty="0" smtClean="0"/>
              <a:t>Heuristics implementation and performance comparison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95800" y="5103674"/>
            <a:ext cx="3886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2"/>
                </a:solidFill>
              </a:rPr>
              <a:t>R</a:t>
            </a:r>
            <a:r>
              <a:rPr lang="sr-Latn-RS" dirty="0" smtClean="0">
                <a:solidFill>
                  <a:schemeClr val="tx2"/>
                </a:solidFill>
              </a:rPr>
              <a:t>ankić Nikola</a:t>
            </a:r>
            <a:r>
              <a:rPr lang="en-US" dirty="0" smtClean="0">
                <a:solidFill>
                  <a:schemeClr val="tx2"/>
                </a:solidFill>
              </a:rPr>
              <a:t> 3255/18</a:t>
            </a:r>
          </a:p>
          <a:p>
            <a:pPr algn="r"/>
            <a:r>
              <a:rPr lang="en-US" dirty="0" smtClean="0">
                <a:solidFill>
                  <a:schemeClr val="tx2"/>
                </a:solidFill>
              </a:rPr>
              <a:t>13M111GI – Computational Genomics</a:t>
            </a:r>
          </a:p>
          <a:p>
            <a:pPr algn="r"/>
            <a:r>
              <a:rPr lang="en-US" dirty="0" smtClean="0">
                <a:solidFill>
                  <a:schemeClr val="tx2"/>
                </a:solidFill>
              </a:rPr>
              <a:t>School of Electrical Engineering</a:t>
            </a:r>
            <a:br>
              <a:rPr lang="en-US" dirty="0" smtClean="0">
                <a:solidFill>
                  <a:schemeClr val="tx2"/>
                </a:solidFill>
              </a:rPr>
            </a:br>
            <a:r>
              <a:rPr lang="en-US" dirty="0" smtClean="0">
                <a:solidFill>
                  <a:schemeClr val="tx2"/>
                </a:solidFill>
              </a:rPr>
              <a:t>University of Belgrade</a:t>
            </a:r>
          </a:p>
          <a:p>
            <a:pPr algn="r"/>
            <a:endParaRPr lang="sr-Latn-RS" dirty="0" smtClean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42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75"/>
    </mc:Choice>
    <mc:Fallback xmlns="">
      <p:transition spd="slow" advTm="225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30481"/>
            <a:ext cx="7924800" cy="1417320"/>
          </a:xfrm>
        </p:spPr>
        <p:txBody>
          <a:bodyPr/>
          <a:lstStyle/>
          <a:p>
            <a:r>
              <a:rPr lang="en-US" sz="4600" dirty="0" smtClean="0"/>
              <a:t>Smith heuristic</a:t>
            </a:r>
            <a:endParaRPr lang="en-US" sz="46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33400" y="1905000"/>
            <a:ext cx="76200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42900"/>
            <a:r>
              <a:rPr lang="en-US" sz="2400" dirty="0"/>
              <a:t>uses only bad character </a:t>
            </a:r>
            <a:r>
              <a:rPr lang="en-US" sz="2400" dirty="0" smtClean="0"/>
              <a:t>shift</a:t>
            </a:r>
          </a:p>
          <a:p>
            <a:pPr indent="-342900"/>
            <a:r>
              <a:rPr lang="en-US" sz="2400" dirty="0" smtClean="0"/>
              <a:t>combines </a:t>
            </a:r>
            <a:r>
              <a:rPr lang="en-US" sz="2400" dirty="0"/>
              <a:t>and takes maximum of two different bad character </a:t>
            </a:r>
            <a:r>
              <a:rPr lang="en-US" sz="2400" dirty="0" smtClean="0"/>
              <a:t>rules:</a:t>
            </a:r>
            <a:endParaRPr lang="en-US" sz="2400" dirty="0"/>
          </a:p>
          <a:p>
            <a:pPr lvl="1" indent="-342900"/>
            <a:r>
              <a:rPr lang="en-US" dirty="0" err="1" smtClean="0"/>
              <a:t>Horsepool</a:t>
            </a:r>
            <a:r>
              <a:rPr lang="en-US" dirty="0" smtClean="0"/>
              <a:t> bad character shift: size of shift is determined by the character in text opposite to rightmost </a:t>
            </a:r>
            <a:r>
              <a:rPr lang="en-US" dirty="0" err="1" smtClean="0"/>
              <a:t>charcater</a:t>
            </a:r>
            <a:r>
              <a:rPr lang="en-US" dirty="0" smtClean="0"/>
              <a:t> in pattern  </a:t>
            </a:r>
          </a:p>
          <a:p>
            <a:pPr lvl="1" indent="-342900"/>
            <a:r>
              <a:rPr lang="en-US" dirty="0" smtClean="0"/>
              <a:t>Quick </a:t>
            </a:r>
            <a:r>
              <a:rPr lang="en-US" dirty="0"/>
              <a:t>search bad character </a:t>
            </a:r>
            <a:r>
              <a:rPr lang="en-US" dirty="0" smtClean="0"/>
              <a:t>shift: </a:t>
            </a:r>
            <a:r>
              <a:rPr lang="en-US" dirty="0"/>
              <a:t>size of shift is determined by the character in text </a:t>
            </a:r>
            <a:r>
              <a:rPr lang="en-US" dirty="0" smtClean="0"/>
              <a:t>after character opposite </a:t>
            </a:r>
            <a:r>
              <a:rPr lang="en-US" dirty="0"/>
              <a:t>to rightmost </a:t>
            </a:r>
            <a:r>
              <a:rPr lang="en-US" dirty="0" err="1"/>
              <a:t>charcater</a:t>
            </a:r>
            <a:r>
              <a:rPr lang="en-US" dirty="0"/>
              <a:t> in </a:t>
            </a:r>
            <a:r>
              <a:rPr lang="en-US" dirty="0" smtClean="0"/>
              <a:t>pattern</a:t>
            </a:r>
            <a:endParaRPr lang="en-US" sz="2400" dirty="0" smtClean="0"/>
          </a:p>
          <a:p>
            <a:pPr marL="342900" lvl="1" indent="-342900">
              <a:buClr>
                <a:schemeClr val="accent1"/>
              </a:buClr>
            </a:pPr>
            <a:r>
              <a:rPr lang="en-US" sz="2400" dirty="0"/>
              <a:t>searching phase in </a:t>
            </a:r>
            <a:r>
              <a:rPr lang="en-US" sz="2400" b="1" i="1" dirty="0"/>
              <a:t>O</a:t>
            </a:r>
            <a:r>
              <a:rPr lang="en-US" sz="2400" dirty="0"/>
              <a:t>(</a:t>
            </a:r>
            <a:r>
              <a:rPr lang="en-US" sz="2400" i="1" dirty="0" err="1"/>
              <a:t>mn</a:t>
            </a:r>
            <a:r>
              <a:rPr lang="en-US" sz="2400" dirty="0"/>
              <a:t>) time </a:t>
            </a:r>
            <a:r>
              <a:rPr lang="en-US" sz="2400" dirty="0" smtClean="0"/>
              <a:t>complexity</a:t>
            </a:r>
          </a:p>
          <a:p>
            <a:pPr indent="-342900"/>
            <a:r>
              <a:rPr lang="en-US" sz="2400" dirty="0" smtClean="0"/>
              <a:t>preprocessing phase in </a:t>
            </a:r>
            <a:r>
              <a:rPr lang="en-US" sz="2400" b="1" i="1" dirty="0" smtClean="0"/>
              <a:t>O</a:t>
            </a:r>
            <a:r>
              <a:rPr lang="en-US" sz="2400" dirty="0" smtClean="0"/>
              <a:t>(</a:t>
            </a:r>
            <a:r>
              <a:rPr lang="en-US" sz="2400" i="1" dirty="0" smtClean="0"/>
              <a:t>m</a:t>
            </a:r>
            <a:r>
              <a:rPr lang="en-US" sz="2400" dirty="0" smtClean="0"/>
              <a:t>+</a:t>
            </a:r>
            <a:r>
              <a:rPr lang="el-GR" sz="2400" dirty="0" smtClean="0"/>
              <a:t>σ</a:t>
            </a:r>
            <a:r>
              <a:rPr lang="en-US" sz="2400" dirty="0" smtClean="0"/>
              <a:t>) time and space complexity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7585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2"/>
    </mc:Choice>
    <mc:Fallback xmlns="">
      <p:transition spd="slow" advTm="342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-15240"/>
            <a:ext cx="7924800" cy="990600"/>
          </a:xfrm>
        </p:spPr>
        <p:txBody>
          <a:bodyPr/>
          <a:lstStyle/>
          <a:p>
            <a:r>
              <a:rPr lang="en-US" sz="4600" dirty="0" smtClean="0"/>
              <a:t>Smith </a:t>
            </a:r>
            <a:r>
              <a:rPr lang="sr-Latn-RS" sz="4600" dirty="0" smtClean="0"/>
              <a:t>preprocessing</a:t>
            </a:r>
            <a:endParaRPr lang="en-US" sz="46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719026"/>
              </p:ext>
            </p:extLst>
          </p:nvPr>
        </p:nvGraphicFramePr>
        <p:xfrm>
          <a:off x="228600" y="5410200"/>
          <a:ext cx="35052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/>
                <a:gridCol w="533400"/>
                <a:gridCol w="533400"/>
                <a:gridCol w="609600"/>
                <a:gridCol w="5334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c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2"/>
                          </a:solidFill>
                        </a:rPr>
                        <a:t>hsBc</a:t>
                      </a:r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[c]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6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8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8600" y="6145389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 smtClean="0">
                <a:solidFill>
                  <a:schemeClr val="tx2"/>
                </a:solidFill>
              </a:rPr>
              <a:t>Horsepool</a:t>
            </a:r>
            <a:r>
              <a:rPr lang="en-US" sz="2000" i="1" dirty="0" smtClean="0">
                <a:solidFill>
                  <a:schemeClr val="tx2"/>
                </a:solidFill>
              </a:rPr>
              <a:t> table</a:t>
            </a:r>
            <a:endParaRPr lang="en-US" sz="2000" i="1" dirty="0">
              <a:solidFill>
                <a:schemeClr val="tx2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083394"/>
              </p:ext>
            </p:extLst>
          </p:nvPr>
        </p:nvGraphicFramePr>
        <p:xfrm>
          <a:off x="4267200" y="5410200"/>
          <a:ext cx="35052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/>
                <a:gridCol w="533400"/>
                <a:gridCol w="533400"/>
                <a:gridCol w="609600"/>
                <a:gridCol w="5334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c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2"/>
                          </a:solidFill>
                        </a:rPr>
                        <a:t>qsBc</a:t>
                      </a:r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[c]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7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9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267200" y="6115304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chemeClr val="tx2"/>
                </a:solidFill>
              </a:rPr>
              <a:t>Quick search table</a:t>
            </a:r>
            <a:endParaRPr lang="en-US" sz="2000" i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19400" y="4572000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400" dirty="0" smtClean="0"/>
              <a:t>pattern</a:t>
            </a:r>
          </a:p>
          <a:p>
            <a:pPr algn="ctr"/>
            <a:r>
              <a:rPr lang="sr-Latn-RS" sz="2400" b="1" dirty="0" smtClean="0"/>
              <a:t>G C A G A G A G</a:t>
            </a:r>
            <a:endParaRPr lang="en-US" sz="2400" b="1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1524000"/>
            <a:ext cx="7620000" cy="3048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42900"/>
            <a:r>
              <a:rPr lang="en-US" sz="2400" dirty="0">
                <a:solidFill>
                  <a:schemeClr val="tx2"/>
                </a:solidFill>
              </a:rPr>
              <a:t>two different one dimensional tables</a:t>
            </a:r>
            <a:r>
              <a:rPr lang="en-US" sz="2400" dirty="0" smtClean="0">
                <a:solidFill>
                  <a:schemeClr val="tx2"/>
                </a:solidFill>
              </a:rPr>
              <a:t>:</a:t>
            </a:r>
          </a:p>
          <a:p>
            <a:pPr lvl="1" indent="-342900"/>
            <a:r>
              <a:rPr lang="en-US" dirty="0" err="1" smtClean="0">
                <a:solidFill>
                  <a:schemeClr val="tx2"/>
                </a:solidFill>
              </a:rPr>
              <a:t>Horsepool</a:t>
            </a:r>
            <a:r>
              <a:rPr lang="en-US" dirty="0" smtClean="0">
                <a:solidFill>
                  <a:schemeClr val="tx2"/>
                </a:solidFill>
              </a:rPr>
              <a:t> table (for c in alphabet):</a:t>
            </a:r>
            <a:endParaRPr lang="en-US" sz="2000" dirty="0" smtClean="0">
              <a:solidFill>
                <a:schemeClr val="tx2"/>
              </a:solidFill>
            </a:endParaRPr>
          </a:p>
          <a:p>
            <a:pPr lvl="2" indent="-342900"/>
            <a:r>
              <a:rPr lang="en-US" sz="2000" i="1" dirty="0" err="1" smtClean="0">
                <a:solidFill>
                  <a:schemeClr val="tx2"/>
                </a:solidFill>
              </a:rPr>
              <a:t>hsBc</a:t>
            </a:r>
            <a:r>
              <a:rPr lang="en-US" sz="2000" dirty="0" smtClean="0">
                <a:solidFill>
                  <a:schemeClr val="tx2"/>
                </a:solidFill>
              </a:rPr>
              <a:t>[</a:t>
            </a:r>
            <a:r>
              <a:rPr lang="en-US" sz="2000" i="1" dirty="0" smtClean="0">
                <a:solidFill>
                  <a:schemeClr val="tx2"/>
                </a:solidFill>
              </a:rPr>
              <a:t>c</a:t>
            </a:r>
            <a:r>
              <a:rPr lang="en-US" sz="2000" dirty="0">
                <a:solidFill>
                  <a:schemeClr val="tx2"/>
                </a:solidFill>
              </a:rPr>
              <a:t>]=</a:t>
            </a:r>
            <a:r>
              <a:rPr lang="en-US" sz="2000" i="1" dirty="0">
                <a:solidFill>
                  <a:schemeClr val="tx2"/>
                </a:solidFill>
              </a:rPr>
              <a:t>min</a:t>
            </a:r>
            <a:r>
              <a:rPr lang="en-US" sz="2000" dirty="0">
                <a:solidFill>
                  <a:schemeClr val="tx2"/>
                </a:solidFill>
              </a:rPr>
              <a:t>{i : 0  &lt; </a:t>
            </a:r>
            <a:r>
              <a:rPr lang="en-US" sz="2000" i="1" dirty="0">
                <a:solidFill>
                  <a:schemeClr val="tx2"/>
                </a:solidFill>
              </a:rPr>
              <a:t>i</a:t>
            </a:r>
            <a:r>
              <a:rPr lang="en-US" sz="2000" dirty="0">
                <a:solidFill>
                  <a:schemeClr val="tx2"/>
                </a:solidFill>
              </a:rPr>
              <a:t> ≤ </a:t>
            </a:r>
            <a:r>
              <a:rPr lang="en-US" sz="2000" i="1" dirty="0" smtClean="0">
                <a:solidFill>
                  <a:schemeClr val="tx2"/>
                </a:solidFill>
              </a:rPr>
              <a:t>m-1</a:t>
            </a:r>
            <a:r>
              <a:rPr lang="en-US" sz="2000" dirty="0">
                <a:solidFill>
                  <a:schemeClr val="tx2"/>
                </a:solidFill>
              </a:rPr>
              <a:t> and </a:t>
            </a:r>
            <a:r>
              <a:rPr lang="en-US" sz="2000" i="1" dirty="0" smtClean="0">
                <a:solidFill>
                  <a:schemeClr val="tx2"/>
                </a:solidFill>
              </a:rPr>
              <a:t>pattern</a:t>
            </a:r>
            <a:r>
              <a:rPr lang="en-US" sz="2000" dirty="0" smtClean="0">
                <a:solidFill>
                  <a:schemeClr val="tx2"/>
                </a:solidFill>
              </a:rPr>
              <a:t>[</a:t>
            </a:r>
            <a:r>
              <a:rPr lang="en-US" sz="2000" i="1" dirty="0" smtClean="0">
                <a:solidFill>
                  <a:schemeClr val="tx2"/>
                </a:solidFill>
              </a:rPr>
              <a:t>m-1</a:t>
            </a:r>
            <a:r>
              <a:rPr lang="en-US" sz="2000" dirty="0" smtClean="0">
                <a:solidFill>
                  <a:schemeClr val="tx2"/>
                </a:solidFill>
              </a:rPr>
              <a:t>-</a:t>
            </a:r>
            <a:r>
              <a:rPr lang="en-US" sz="2000" i="1" dirty="0" smtClean="0">
                <a:solidFill>
                  <a:schemeClr val="tx2"/>
                </a:solidFill>
              </a:rPr>
              <a:t>i</a:t>
            </a:r>
            <a:r>
              <a:rPr lang="en-US" sz="2000" dirty="0">
                <a:solidFill>
                  <a:schemeClr val="tx2"/>
                </a:solidFill>
              </a:rPr>
              <a:t>]=</a:t>
            </a:r>
            <a:r>
              <a:rPr lang="en-US" sz="2000" i="1" dirty="0">
                <a:solidFill>
                  <a:schemeClr val="tx2"/>
                </a:solidFill>
              </a:rPr>
              <a:t>c</a:t>
            </a:r>
            <a:r>
              <a:rPr lang="en-US" sz="2000" dirty="0">
                <a:solidFill>
                  <a:schemeClr val="tx2"/>
                </a:solidFill>
              </a:rPr>
              <a:t>} if </a:t>
            </a:r>
            <a:r>
              <a:rPr lang="en-US" sz="2000" i="1" dirty="0">
                <a:solidFill>
                  <a:schemeClr val="tx2"/>
                </a:solidFill>
              </a:rPr>
              <a:t>c</a:t>
            </a:r>
            <a:r>
              <a:rPr lang="en-US" sz="2000" dirty="0">
                <a:solidFill>
                  <a:schemeClr val="tx2"/>
                </a:solidFill>
              </a:rPr>
              <a:t> occurs in </a:t>
            </a:r>
            <a:r>
              <a:rPr lang="en-US" sz="2000" i="1" dirty="0" smtClean="0">
                <a:solidFill>
                  <a:schemeClr val="tx2"/>
                </a:solidFill>
              </a:rPr>
              <a:t>pattern</a:t>
            </a:r>
            <a:r>
              <a:rPr lang="en-US" sz="2000" dirty="0" smtClean="0">
                <a:solidFill>
                  <a:schemeClr val="tx2"/>
                </a:solidFill>
              </a:rPr>
              <a:t>,</a:t>
            </a:r>
            <a:r>
              <a:rPr lang="en-US" sz="2000" dirty="0">
                <a:solidFill>
                  <a:schemeClr val="tx2"/>
                </a:solidFill>
              </a:rPr>
              <a:t> </a:t>
            </a:r>
            <a:r>
              <a:rPr lang="en-US" sz="2000" i="1" dirty="0" smtClean="0">
                <a:solidFill>
                  <a:schemeClr val="tx2"/>
                </a:solidFill>
              </a:rPr>
              <a:t>m</a:t>
            </a:r>
            <a:r>
              <a:rPr lang="en-US" sz="2000" dirty="0" smtClean="0">
                <a:solidFill>
                  <a:schemeClr val="tx2"/>
                </a:solidFill>
              </a:rPr>
              <a:t> otherwise</a:t>
            </a:r>
          </a:p>
          <a:p>
            <a:pPr lvl="1" indent="-342900"/>
            <a:r>
              <a:rPr lang="en-US" dirty="0" smtClean="0">
                <a:solidFill>
                  <a:schemeClr val="tx2"/>
                </a:solidFill>
              </a:rPr>
              <a:t>Quick search table </a:t>
            </a:r>
            <a:r>
              <a:rPr lang="en-US" dirty="0">
                <a:solidFill>
                  <a:schemeClr val="tx2"/>
                </a:solidFill>
              </a:rPr>
              <a:t>(for c in alphabet</a:t>
            </a:r>
            <a:r>
              <a:rPr lang="en-US" dirty="0" smtClean="0">
                <a:solidFill>
                  <a:schemeClr val="tx2"/>
                </a:solidFill>
              </a:rPr>
              <a:t>): </a:t>
            </a:r>
          </a:p>
          <a:p>
            <a:pPr lvl="2" indent="-342900"/>
            <a:r>
              <a:rPr lang="en-US" sz="2000" i="1" dirty="0" err="1" smtClean="0">
                <a:solidFill>
                  <a:schemeClr val="tx2"/>
                </a:solidFill>
              </a:rPr>
              <a:t>qsBc</a:t>
            </a:r>
            <a:r>
              <a:rPr lang="en-US" sz="2000" dirty="0" smtClean="0">
                <a:solidFill>
                  <a:schemeClr val="tx2"/>
                </a:solidFill>
              </a:rPr>
              <a:t>[</a:t>
            </a:r>
            <a:r>
              <a:rPr lang="en-US" sz="2000" i="1" dirty="0" smtClean="0">
                <a:solidFill>
                  <a:schemeClr val="tx2"/>
                </a:solidFill>
              </a:rPr>
              <a:t>c</a:t>
            </a:r>
            <a:r>
              <a:rPr lang="en-US" sz="2000" dirty="0">
                <a:solidFill>
                  <a:schemeClr val="tx2"/>
                </a:solidFill>
              </a:rPr>
              <a:t>]=</a:t>
            </a:r>
            <a:r>
              <a:rPr lang="en-US" sz="2000" i="1" dirty="0">
                <a:solidFill>
                  <a:schemeClr val="tx2"/>
                </a:solidFill>
              </a:rPr>
              <a:t>min</a:t>
            </a:r>
            <a:r>
              <a:rPr lang="en-US" sz="2000" dirty="0">
                <a:solidFill>
                  <a:schemeClr val="tx2"/>
                </a:solidFill>
              </a:rPr>
              <a:t>{i : 0  &lt; </a:t>
            </a:r>
            <a:r>
              <a:rPr lang="en-US" sz="2000" i="1" dirty="0">
                <a:solidFill>
                  <a:schemeClr val="tx2"/>
                </a:solidFill>
              </a:rPr>
              <a:t>i</a:t>
            </a:r>
            <a:r>
              <a:rPr lang="en-US" sz="2000" dirty="0">
                <a:solidFill>
                  <a:schemeClr val="tx2"/>
                </a:solidFill>
              </a:rPr>
              <a:t> </a:t>
            </a:r>
            <a:r>
              <a:rPr lang="en-US" sz="2000" dirty="0" smtClean="0">
                <a:solidFill>
                  <a:schemeClr val="tx2"/>
                </a:solidFill>
              </a:rPr>
              <a:t>≤ </a:t>
            </a:r>
            <a:r>
              <a:rPr lang="en-US" sz="2000" i="1" dirty="0" smtClean="0">
                <a:solidFill>
                  <a:schemeClr val="tx2"/>
                </a:solidFill>
              </a:rPr>
              <a:t>m</a:t>
            </a:r>
            <a:r>
              <a:rPr lang="en-US" sz="2000" dirty="0">
                <a:solidFill>
                  <a:schemeClr val="tx2"/>
                </a:solidFill>
              </a:rPr>
              <a:t> and </a:t>
            </a:r>
            <a:r>
              <a:rPr lang="en-US" sz="2000" i="1" dirty="0" smtClean="0">
                <a:solidFill>
                  <a:schemeClr val="tx2"/>
                </a:solidFill>
              </a:rPr>
              <a:t>pattern</a:t>
            </a:r>
            <a:r>
              <a:rPr lang="en-US" sz="2000" dirty="0" smtClean="0">
                <a:solidFill>
                  <a:schemeClr val="tx2"/>
                </a:solidFill>
              </a:rPr>
              <a:t>[</a:t>
            </a:r>
            <a:r>
              <a:rPr lang="en-US" sz="2000" i="1" dirty="0" smtClean="0">
                <a:solidFill>
                  <a:schemeClr val="tx2"/>
                </a:solidFill>
              </a:rPr>
              <a:t>m</a:t>
            </a:r>
            <a:r>
              <a:rPr lang="en-US" sz="2000" dirty="0" smtClean="0">
                <a:solidFill>
                  <a:schemeClr val="tx2"/>
                </a:solidFill>
              </a:rPr>
              <a:t>-</a:t>
            </a:r>
            <a:r>
              <a:rPr lang="en-US" sz="2000" i="1" dirty="0" smtClean="0">
                <a:solidFill>
                  <a:schemeClr val="tx2"/>
                </a:solidFill>
              </a:rPr>
              <a:t>i</a:t>
            </a:r>
            <a:r>
              <a:rPr lang="en-US" sz="2000" dirty="0">
                <a:solidFill>
                  <a:schemeClr val="tx2"/>
                </a:solidFill>
              </a:rPr>
              <a:t>]=</a:t>
            </a:r>
            <a:r>
              <a:rPr lang="en-US" sz="2000" i="1" dirty="0">
                <a:solidFill>
                  <a:schemeClr val="tx2"/>
                </a:solidFill>
              </a:rPr>
              <a:t>c</a:t>
            </a:r>
            <a:r>
              <a:rPr lang="en-US" sz="2000" dirty="0">
                <a:solidFill>
                  <a:schemeClr val="tx2"/>
                </a:solidFill>
              </a:rPr>
              <a:t>} if </a:t>
            </a:r>
            <a:r>
              <a:rPr lang="en-US" sz="2000" i="1" dirty="0">
                <a:solidFill>
                  <a:schemeClr val="tx2"/>
                </a:solidFill>
              </a:rPr>
              <a:t>c</a:t>
            </a:r>
            <a:r>
              <a:rPr lang="en-US" sz="2000" dirty="0">
                <a:solidFill>
                  <a:schemeClr val="tx2"/>
                </a:solidFill>
              </a:rPr>
              <a:t> occurs in </a:t>
            </a:r>
            <a:r>
              <a:rPr lang="en-US" sz="2000" i="1" dirty="0" smtClean="0">
                <a:solidFill>
                  <a:schemeClr val="tx2"/>
                </a:solidFill>
              </a:rPr>
              <a:t>pattern</a:t>
            </a:r>
            <a:r>
              <a:rPr lang="en-US" sz="2000" dirty="0" smtClean="0">
                <a:solidFill>
                  <a:schemeClr val="tx2"/>
                </a:solidFill>
              </a:rPr>
              <a:t>,</a:t>
            </a:r>
            <a:r>
              <a:rPr lang="en-US" sz="2000" dirty="0">
                <a:solidFill>
                  <a:schemeClr val="tx2"/>
                </a:solidFill>
              </a:rPr>
              <a:t> </a:t>
            </a:r>
            <a:r>
              <a:rPr lang="en-US" sz="2000" i="1" dirty="0" smtClean="0">
                <a:solidFill>
                  <a:schemeClr val="tx2"/>
                </a:solidFill>
              </a:rPr>
              <a:t>m+1</a:t>
            </a:r>
            <a:r>
              <a:rPr lang="en-US" sz="2000" dirty="0" smtClean="0">
                <a:solidFill>
                  <a:schemeClr val="tx2"/>
                </a:solidFill>
              </a:rPr>
              <a:t> otherwise</a:t>
            </a:r>
            <a:endParaRPr lang="en-US" sz="2000" dirty="0">
              <a:solidFill>
                <a:schemeClr val="tx2"/>
              </a:solidFill>
            </a:endParaRPr>
          </a:p>
          <a:p>
            <a:pPr indent="-342900"/>
            <a:r>
              <a:rPr lang="en-US" sz="2400" dirty="0" smtClean="0">
                <a:solidFill>
                  <a:schemeClr val="tx2"/>
                </a:solidFill>
              </a:rPr>
              <a:t>preprocessing </a:t>
            </a:r>
            <a:r>
              <a:rPr lang="en-US" sz="2400" dirty="0">
                <a:solidFill>
                  <a:schemeClr val="tx2"/>
                </a:solidFill>
              </a:rPr>
              <a:t>phase in </a:t>
            </a:r>
            <a:r>
              <a:rPr lang="en-US" sz="2400" b="1" i="1" dirty="0">
                <a:solidFill>
                  <a:schemeClr val="tx2"/>
                </a:solidFill>
              </a:rPr>
              <a:t>O</a:t>
            </a:r>
            <a:r>
              <a:rPr lang="en-US" sz="2400" dirty="0">
                <a:solidFill>
                  <a:schemeClr val="tx2"/>
                </a:solidFill>
              </a:rPr>
              <a:t>(</a:t>
            </a:r>
            <a:r>
              <a:rPr lang="en-US" sz="2400" i="1" dirty="0">
                <a:solidFill>
                  <a:schemeClr val="tx2"/>
                </a:solidFill>
              </a:rPr>
              <a:t>m</a:t>
            </a:r>
            <a:r>
              <a:rPr lang="en-US" sz="2400" dirty="0">
                <a:solidFill>
                  <a:schemeClr val="tx2"/>
                </a:solidFill>
              </a:rPr>
              <a:t>+</a:t>
            </a:r>
            <a:r>
              <a:rPr lang="el-GR" sz="2400" dirty="0">
                <a:solidFill>
                  <a:schemeClr val="tx2"/>
                </a:solidFill>
              </a:rPr>
              <a:t>σ</a:t>
            </a:r>
            <a:r>
              <a:rPr lang="en-US" sz="2400" dirty="0">
                <a:solidFill>
                  <a:schemeClr val="tx2"/>
                </a:solidFill>
              </a:rPr>
              <a:t>) time and space complexity</a:t>
            </a:r>
          </a:p>
          <a:p>
            <a:pPr indent="-342900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4468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"/>
    </mc:Choice>
    <mc:Fallback xmlns="">
      <p:transition spd="slow" advTm="291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76200"/>
            <a:ext cx="7924800" cy="914400"/>
          </a:xfrm>
        </p:spPr>
        <p:txBody>
          <a:bodyPr/>
          <a:lstStyle/>
          <a:p>
            <a:r>
              <a:rPr lang="en-US" sz="4600" dirty="0" smtClean="0"/>
              <a:t>Smith example</a:t>
            </a:r>
            <a:endParaRPr lang="en-US" sz="4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990600"/>
            <a:ext cx="5082980" cy="43437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581400"/>
            <a:ext cx="5075360" cy="2911092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964889"/>
              </p:ext>
            </p:extLst>
          </p:nvPr>
        </p:nvGraphicFramePr>
        <p:xfrm>
          <a:off x="4874631" y="152400"/>
          <a:ext cx="340112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6939"/>
                <a:gridCol w="517563"/>
                <a:gridCol w="517563"/>
                <a:gridCol w="591501"/>
                <a:gridCol w="517563"/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c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2"/>
                          </a:solidFill>
                        </a:rPr>
                        <a:t>hsBc</a:t>
                      </a:r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[c]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6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8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707376"/>
              </p:ext>
            </p:extLst>
          </p:nvPr>
        </p:nvGraphicFramePr>
        <p:xfrm>
          <a:off x="4892920" y="1676400"/>
          <a:ext cx="338284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0180"/>
                <a:gridCol w="514780"/>
                <a:gridCol w="514780"/>
                <a:gridCol w="588320"/>
                <a:gridCol w="514780"/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c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2"/>
                          </a:solidFill>
                        </a:rPr>
                        <a:t>qsBc</a:t>
                      </a:r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[c]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7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2"/>
                          </a:solidFill>
                        </a:rPr>
                        <a:t>9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595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"/>
    </mc:Choice>
    <mc:Fallback xmlns="">
      <p:transition spd="slow" advTm="97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04800" y="381000"/>
            <a:ext cx="79248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Testing parameters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2133600"/>
            <a:ext cx="76200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tx2"/>
                </a:solidFill>
              </a:rPr>
              <a:t>Tests:</a:t>
            </a:r>
            <a:endParaRPr lang="en-US" sz="3600" dirty="0">
              <a:solidFill>
                <a:schemeClr val="tx2"/>
              </a:solidFill>
            </a:endParaRPr>
          </a:p>
          <a:p>
            <a:pPr lvl="1"/>
            <a:r>
              <a:rPr lang="en-US" dirty="0" err="1" smtClean="0">
                <a:solidFill>
                  <a:schemeClr val="tx2"/>
                </a:solidFill>
              </a:rPr>
              <a:t>Coffe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arabica</a:t>
            </a:r>
            <a:r>
              <a:rPr lang="en-US" dirty="0" smtClean="0">
                <a:solidFill>
                  <a:schemeClr val="tx2"/>
                </a:solidFill>
              </a:rPr>
              <a:t> - chromosome 1c</a:t>
            </a:r>
          </a:p>
          <a:p>
            <a:pPr lvl="2"/>
            <a:r>
              <a:rPr lang="en-US" sz="2000" dirty="0" smtClean="0">
                <a:solidFill>
                  <a:schemeClr val="tx2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patterns: ATGCATG, TCTCTCTA, </a:t>
            </a:r>
            <a:r>
              <a:rPr lang="en-US" sz="2000" dirty="0" smtClean="0">
                <a:solidFill>
                  <a:schemeClr val="tx2"/>
                </a:solidFill>
              </a:rPr>
              <a:t>TTCACTACTCTCA</a:t>
            </a:r>
            <a:endParaRPr lang="en-US" sz="2000" dirty="0">
              <a:solidFill>
                <a:schemeClr val="tx2"/>
              </a:solidFill>
            </a:endParaRPr>
          </a:p>
          <a:p>
            <a:pPr lvl="1"/>
            <a:r>
              <a:rPr lang="en-US" dirty="0" err="1">
                <a:solidFill>
                  <a:schemeClr val="tx2"/>
                </a:solidFill>
              </a:rPr>
              <a:t>Mus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pahari</a:t>
            </a:r>
            <a:r>
              <a:rPr lang="en-US" dirty="0" smtClean="0">
                <a:solidFill>
                  <a:schemeClr val="tx2"/>
                </a:solidFill>
              </a:rPr>
              <a:t> - chromosome X</a:t>
            </a:r>
          </a:p>
          <a:p>
            <a:pPr lvl="2"/>
            <a:r>
              <a:rPr lang="en-US" sz="2000" dirty="0" smtClean="0">
                <a:solidFill>
                  <a:schemeClr val="tx2"/>
                </a:solidFill>
              </a:rPr>
              <a:t>patterns</a:t>
            </a:r>
            <a:r>
              <a:rPr lang="en-US" sz="2000" dirty="0">
                <a:solidFill>
                  <a:schemeClr val="tx2"/>
                </a:solidFill>
              </a:rPr>
              <a:t>: ATGATG, CTCTCTA, TCACTACTCTCA</a:t>
            </a:r>
          </a:p>
          <a:p>
            <a:pPr lvl="1"/>
            <a:r>
              <a:rPr lang="en-US" dirty="0" err="1" smtClean="0">
                <a:solidFill>
                  <a:schemeClr val="tx2"/>
                </a:solidFill>
              </a:rPr>
              <a:t>Vicugna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pacos</a:t>
            </a:r>
            <a:r>
              <a:rPr lang="en-US" dirty="0" smtClean="0">
                <a:solidFill>
                  <a:schemeClr val="tx2"/>
                </a:solidFill>
              </a:rPr>
              <a:t> - chromosome 2</a:t>
            </a:r>
          </a:p>
          <a:p>
            <a:pPr lvl="2"/>
            <a:r>
              <a:rPr lang="en-US" sz="2000" dirty="0" smtClean="0">
                <a:solidFill>
                  <a:schemeClr val="tx2"/>
                </a:solidFill>
              </a:rPr>
              <a:t>patterns</a:t>
            </a:r>
            <a:r>
              <a:rPr lang="en-US" sz="2000" dirty="0">
                <a:solidFill>
                  <a:schemeClr val="tx2"/>
                </a:solidFill>
              </a:rPr>
              <a:t>: GGAGTC, CAGCCCCACGGA, AGCGCC</a:t>
            </a:r>
          </a:p>
          <a:p>
            <a:pPr indent="-342900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387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Heuristics time comparison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3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772400" cy="1143000"/>
          </a:xfrm>
        </p:spPr>
        <p:txBody>
          <a:bodyPr/>
          <a:lstStyle/>
          <a:p>
            <a:r>
              <a:rPr lang="en-US" dirty="0" smtClean="0"/>
              <a:t>Heuristics memory comparison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13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2667000"/>
            <a:ext cx="7620000" cy="1143000"/>
          </a:xfrm>
        </p:spPr>
        <p:txBody>
          <a:bodyPr/>
          <a:lstStyle/>
          <a:p>
            <a:pPr algn="r"/>
            <a:r>
              <a:rPr lang="en-US" sz="6600" dirty="0" smtClean="0"/>
              <a:t>thank you!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429441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7620000" cy="3352800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Boyer-Moore </a:t>
            </a:r>
            <a:r>
              <a:rPr lang="sr-Latn-RS" sz="3200" dirty="0" smtClean="0">
                <a:solidFill>
                  <a:schemeClr val="tx2"/>
                </a:solidFill>
              </a:rPr>
              <a:t>algorithm</a:t>
            </a:r>
            <a:endParaRPr lang="en-US" sz="3200" dirty="0" smtClean="0">
              <a:solidFill>
                <a:schemeClr val="tx2"/>
              </a:solidFill>
            </a:endParaRPr>
          </a:p>
          <a:p>
            <a:r>
              <a:rPr lang="en-US" sz="3200" dirty="0" smtClean="0">
                <a:solidFill>
                  <a:schemeClr val="tx2"/>
                </a:solidFill>
              </a:rPr>
              <a:t>bad character and good suffix </a:t>
            </a:r>
            <a:r>
              <a:rPr lang="sr-Latn-RS" sz="3200" dirty="0" smtClean="0">
                <a:solidFill>
                  <a:schemeClr val="tx2"/>
                </a:solidFill>
              </a:rPr>
              <a:t>heuristics</a:t>
            </a:r>
            <a:endParaRPr lang="en-US" sz="3200" dirty="0" smtClean="0">
              <a:solidFill>
                <a:schemeClr val="tx2"/>
              </a:solidFill>
            </a:endParaRPr>
          </a:p>
          <a:p>
            <a:r>
              <a:rPr lang="en-US" sz="3200" dirty="0" smtClean="0">
                <a:solidFill>
                  <a:schemeClr val="tx2"/>
                </a:solidFill>
              </a:rPr>
              <a:t>Zhu Takaoka heuristic</a:t>
            </a:r>
          </a:p>
          <a:p>
            <a:r>
              <a:rPr lang="en-US" sz="3200" dirty="0" smtClean="0">
                <a:solidFill>
                  <a:schemeClr val="tx2"/>
                </a:solidFill>
              </a:rPr>
              <a:t>Smith heuristic</a:t>
            </a:r>
          </a:p>
          <a:p>
            <a:r>
              <a:rPr lang="en-US" sz="3200" dirty="0" smtClean="0">
                <a:solidFill>
                  <a:schemeClr val="tx2"/>
                </a:solidFill>
              </a:rPr>
              <a:t>heuristics time comparison</a:t>
            </a:r>
          </a:p>
          <a:p>
            <a:r>
              <a:rPr lang="en-US" sz="3200" dirty="0" smtClean="0">
                <a:solidFill>
                  <a:schemeClr val="tx2"/>
                </a:solidFill>
              </a:rPr>
              <a:t>heuristics memory comparison</a:t>
            </a:r>
          </a:p>
          <a:p>
            <a:endParaRPr lang="en-US" dirty="0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9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756"/>
    </mc:Choice>
    <mc:Fallback xmlns="">
      <p:transition spd="slow" advTm="247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Boyer-Moore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828800"/>
            <a:ext cx="7620000" cy="3886200"/>
          </a:xfrm>
        </p:spPr>
        <p:txBody>
          <a:bodyPr>
            <a:normAutofit/>
          </a:bodyPr>
          <a:lstStyle/>
          <a:p>
            <a:r>
              <a:rPr lang="sr-Latn-RS" sz="2600" dirty="0" smtClean="0">
                <a:solidFill>
                  <a:schemeClr val="tx2"/>
                </a:solidFill>
              </a:rPr>
              <a:t>online exact matching algorithm</a:t>
            </a:r>
            <a:endParaRPr lang="en-US" sz="2600" dirty="0" smtClean="0">
              <a:solidFill>
                <a:schemeClr val="tx2"/>
              </a:solidFill>
            </a:endParaRPr>
          </a:p>
          <a:p>
            <a:r>
              <a:rPr lang="sr-Latn-RS" sz="2600" dirty="0">
                <a:solidFill>
                  <a:schemeClr val="tx2"/>
                </a:solidFill>
              </a:rPr>
              <a:t>compare characters from right to </a:t>
            </a:r>
            <a:r>
              <a:rPr lang="sr-Latn-RS" sz="2600" dirty="0" smtClean="0">
                <a:solidFill>
                  <a:schemeClr val="tx2"/>
                </a:solidFill>
              </a:rPr>
              <a:t>left</a:t>
            </a:r>
            <a:endParaRPr lang="sr-Latn-RS" sz="2600" dirty="0">
              <a:solidFill>
                <a:schemeClr val="tx2"/>
              </a:solidFill>
            </a:endParaRPr>
          </a:p>
          <a:p>
            <a:r>
              <a:rPr lang="en-US" sz="2600" dirty="0">
                <a:solidFill>
                  <a:schemeClr val="tx2"/>
                </a:solidFill>
              </a:rPr>
              <a:t>preprocessing and searching phase</a:t>
            </a:r>
            <a:endParaRPr lang="sr-Latn-RS" sz="2600" dirty="0">
              <a:solidFill>
                <a:schemeClr val="tx2"/>
              </a:solidFill>
            </a:endParaRPr>
          </a:p>
          <a:p>
            <a:r>
              <a:rPr lang="sr-Latn-RS" sz="2600" dirty="0" smtClean="0">
                <a:solidFill>
                  <a:schemeClr val="tx2"/>
                </a:solidFill>
              </a:rPr>
              <a:t>naive algorithm vs. Boyer-Moore - try </a:t>
            </a:r>
            <a:r>
              <a:rPr lang="sr-Latn-RS" sz="2600" dirty="0">
                <a:solidFill>
                  <a:schemeClr val="tx2"/>
                </a:solidFill>
              </a:rPr>
              <a:t>to skip as much as </a:t>
            </a:r>
            <a:r>
              <a:rPr lang="sr-Latn-RS" sz="2600" dirty="0" smtClean="0">
                <a:solidFill>
                  <a:schemeClr val="tx2"/>
                </a:solidFill>
              </a:rPr>
              <a:t>possible aligments using knowledge gained from character comparisons</a:t>
            </a:r>
          </a:p>
          <a:p>
            <a:r>
              <a:rPr lang="sr-Latn-RS" sz="2600" dirty="0" smtClean="0">
                <a:solidFill>
                  <a:schemeClr val="tx2"/>
                </a:solidFill>
              </a:rPr>
              <a:t>rules to skip aligments </a:t>
            </a:r>
            <a:r>
              <a:rPr lang="en-US" sz="2600" dirty="0" smtClean="0">
                <a:solidFill>
                  <a:schemeClr val="tx2"/>
                </a:solidFill>
              </a:rPr>
              <a:t>= heuristic</a:t>
            </a:r>
            <a:r>
              <a:rPr lang="sr-Latn-RS" sz="2600" dirty="0" smtClean="0">
                <a:solidFill>
                  <a:schemeClr val="tx2"/>
                </a:solidFill>
              </a:rPr>
              <a:t>s</a:t>
            </a:r>
            <a:endParaRPr lang="en-US" sz="2600" dirty="0">
              <a:solidFill>
                <a:schemeClr val="tx2"/>
              </a:solidFill>
            </a:endParaRPr>
          </a:p>
        </p:txBody>
      </p:sp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2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212"/>
    </mc:Choice>
    <mc:Fallback xmlns="">
      <p:transition spd="slow" advTm="802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7620000" cy="1143000"/>
          </a:xfrm>
        </p:spPr>
        <p:txBody>
          <a:bodyPr/>
          <a:lstStyle/>
          <a:p>
            <a:r>
              <a:rPr lang="en-US" sz="4800" dirty="0"/>
              <a:t>Bad character </a:t>
            </a:r>
            <a:r>
              <a:rPr lang="sr-Latn-RS" sz="4800" dirty="0" smtClean="0"/>
              <a:t>rule</a:t>
            </a:r>
            <a:r>
              <a:rPr lang="en-US" sz="4800" dirty="0"/>
              <a:t/>
            </a:r>
            <a:br>
              <a:rPr lang="en-US" sz="4800" dirty="0"/>
            </a:b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7620000" cy="2286000"/>
          </a:xfrm>
        </p:spPr>
        <p:txBody>
          <a:bodyPr>
            <a:normAutofit lnSpcReduction="10000"/>
          </a:bodyPr>
          <a:lstStyle/>
          <a:p>
            <a:r>
              <a:rPr lang="sr-Latn-RS" sz="2800" dirty="0" smtClean="0">
                <a:solidFill>
                  <a:schemeClr val="tx2"/>
                </a:solidFill>
              </a:rPr>
              <a:t>upon mismatch, let b be the mismatched character in text</a:t>
            </a:r>
          </a:p>
          <a:p>
            <a:r>
              <a:rPr lang="sr-Latn-RS" sz="2800" dirty="0">
                <a:solidFill>
                  <a:schemeClr val="tx2"/>
                </a:solidFill>
              </a:rPr>
              <a:t>s</a:t>
            </a:r>
            <a:r>
              <a:rPr lang="sr-Latn-RS" sz="2800" dirty="0" smtClean="0">
                <a:solidFill>
                  <a:schemeClr val="tx2"/>
                </a:solidFill>
              </a:rPr>
              <a:t>kip alignments until:</a:t>
            </a:r>
          </a:p>
          <a:p>
            <a:pPr lvl="1"/>
            <a:r>
              <a:rPr lang="sr-Latn-RS" sz="2600" dirty="0" smtClean="0">
                <a:solidFill>
                  <a:schemeClr val="tx2"/>
                </a:solidFill>
              </a:rPr>
              <a:t> b matches its opposites in pattern </a:t>
            </a:r>
          </a:p>
          <a:p>
            <a:pPr lvl="1"/>
            <a:r>
              <a:rPr lang="sr-Latn-RS" sz="2600" dirty="0" smtClean="0">
                <a:solidFill>
                  <a:schemeClr val="tx2"/>
                </a:solidFill>
              </a:rPr>
              <a:t>or pattern moves past b</a:t>
            </a:r>
            <a:endParaRPr lang="en-US" sz="2600" dirty="0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8" y="4232628"/>
            <a:ext cx="7772400" cy="21565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1600" y="60198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i="1" dirty="0" smtClean="0">
                <a:solidFill>
                  <a:schemeClr val="tx2"/>
                </a:solidFill>
              </a:rPr>
              <a:t>* 6 aligments skipped</a:t>
            </a:r>
            <a:endParaRPr lang="en-US" i="1" dirty="0">
              <a:solidFill>
                <a:schemeClr val="tx2"/>
              </a:solidFill>
            </a:endParaRPr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3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712"/>
    </mc:Choice>
    <mc:Fallback xmlns="">
      <p:transition spd="slow" advTm="667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Good sufix rule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371600"/>
            <a:ext cx="7620000" cy="2895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800" dirty="0" smtClean="0">
                <a:solidFill>
                  <a:schemeClr val="tx2"/>
                </a:solidFill>
              </a:rPr>
              <a:t>let t be the substring of text that matched a suffix of pattern</a:t>
            </a:r>
          </a:p>
          <a:p>
            <a:r>
              <a:rPr lang="sr-Latn-RS" sz="2800" dirty="0" smtClean="0">
                <a:solidFill>
                  <a:schemeClr val="tx2"/>
                </a:solidFill>
              </a:rPr>
              <a:t>skip alignments until:</a:t>
            </a:r>
          </a:p>
          <a:p>
            <a:pPr lvl="1"/>
            <a:r>
              <a:rPr lang="sr-Latn-RS" sz="2600" dirty="0" smtClean="0">
                <a:solidFill>
                  <a:schemeClr val="tx2"/>
                </a:solidFill>
              </a:rPr>
              <a:t> t matches opposite characters in pattern </a:t>
            </a:r>
          </a:p>
          <a:p>
            <a:pPr lvl="1"/>
            <a:r>
              <a:rPr lang="sr-Latn-RS" sz="2600" dirty="0" smtClean="0">
                <a:solidFill>
                  <a:schemeClr val="tx2"/>
                </a:solidFill>
              </a:rPr>
              <a:t>or a prefix of pattern matches a sufix of t</a:t>
            </a:r>
          </a:p>
          <a:p>
            <a:pPr lvl="1"/>
            <a:r>
              <a:rPr lang="sr-Latn-RS" sz="2600" dirty="0" smtClean="0">
                <a:solidFill>
                  <a:schemeClr val="tx2"/>
                </a:solidFill>
              </a:rPr>
              <a:t>or pattern moves past t</a:t>
            </a:r>
            <a:endParaRPr lang="en-US" sz="2600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495800"/>
            <a:ext cx="7184470" cy="2209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1600" y="6204466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i="1" dirty="0" smtClean="0">
                <a:solidFill>
                  <a:schemeClr val="tx2"/>
                </a:solidFill>
              </a:rPr>
              <a:t>* 2 aligments skipped</a:t>
            </a:r>
            <a:endParaRPr lang="en-US" i="1" dirty="0">
              <a:solidFill>
                <a:schemeClr val="tx2"/>
              </a:solidFill>
            </a:endParaRP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7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124"/>
    </mc:Choice>
    <mc:Fallback xmlns="">
      <p:transition spd="slow" advTm="81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Boyer-Moore heuristic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33400" y="1600200"/>
            <a:ext cx="7620000" cy="2133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800" dirty="0" smtClean="0">
                <a:solidFill>
                  <a:schemeClr val="tx2"/>
                </a:solidFill>
              </a:rPr>
              <a:t>after each alignment, use bad character or good sufix rule, whichever skips more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899272"/>
            <a:ext cx="7231618" cy="381852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362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362"/>
    </mc:Choice>
    <mc:Fallback>
      <p:transition spd="slow" advTm="593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30481"/>
            <a:ext cx="7924800" cy="1417320"/>
          </a:xfrm>
        </p:spPr>
        <p:txBody>
          <a:bodyPr/>
          <a:lstStyle/>
          <a:p>
            <a:r>
              <a:rPr lang="en-US" sz="4600" dirty="0" smtClean="0"/>
              <a:t>Zhu-Takaoka heuristic</a:t>
            </a:r>
            <a:endParaRPr lang="en-US" sz="46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981200"/>
            <a:ext cx="7620000" cy="3429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42900"/>
            <a:r>
              <a:rPr lang="sr-Latn-RS" sz="2800" dirty="0"/>
              <a:t>change to bad character </a:t>
            </a:r>
            <a:r>
              <a:rPr lang="sr-Latn-RS" sz="2800" dirty="0" smtClean="0"/>
              <a:t>rule</a:t>
            </a:r>
          </a:p>
          <a:p>
            <a:pPr lvl="1" indent="-342900"/>
            <a:r>
              <a:rPr lang="en-US" sz="2600" dirty="0" smtClean="0"/>
              <a:t>uses </a:t>
            </a:r>
            <a:r>
              <a:rPr lang="en-US" sz="2600" dirty="0"/>
              <a:t>two consecutive </a:t>
            </a:r>
            <a:r>
              <a:rPr lang="en-US" sz="2600" dirty="0" smtClean="0"/>
              <a:t>characters</a:t>
            </a:r>
            <a:r>
              <a:rPr lang="sr-Latn-RS" sz="2600" dirty="0" smtClean="0"/>
              <a:t> of text which are opposite to rightmost characters in pattern</a:t>
            </a:r>
            <a:r>
              <a:rPr lang="en-US" sz="2600" dirty="0" smtClean="0"/>
              <a:t> </a:t>
            </a:r>
            <a:r>
              <a:rPr lang="en-US" sz="2600" dirty="0"/>
              <a:t>to compute the bad</a:t>
            </a:r>
            <a:r>
              <a:rPr lang="sr-Latn-RS" sz="2600" dirty="0"/>
              <a:t> </a:t>
            </a:r>
            <a:r>
              <a:rPr lang="en-US" sz="2600" dirty="0"/>
              <a:t>character shift</a:t>
            </a:r>
          </a:p>
          <a:p>
            <a:pPr indent="-342900"/>
            <a:r>
              <a:rPr lang="en-US" sz="2800" dirty="0"/>
              <a:t>uses good suffix </a:t>
            </a:r>
            <a:r>
              <a:rPr lang="sr-Latn-RS" sz="2800" dirty="0"/>
              <a:t> rule</a:t>
            </a:r>
            <a:endParaRPr lang="en-US" sz="2800" dirty="0"/>
          </a:p>
          <a:p>
            <a:pPr indent="-342900"/>
            <a:r>
              <a:rPr lang="en-US" sz="2800" dirty="0"/>
              <a:t>searching phase in </a:t>
            </a:r>
            <a:r>
              <a:rPr lang="en-US" sz="2800" b="1" i="1" dirty="0"/>
              <a:t>O</a:t>
            </a:r>
            <a:r>
              <a:rPr lang="en-US" sz="2800" dirty="0"/>
              <a:t>(</a:t>
            </a:r>
            <a:r>
              <a:rPr lang="en-US" sz="2800" i="1" dirty="0" err="1"/>
              <a:t>mn</a:t>
            </a:r>
            <a:r>
              <a:rPr lang="en-US" sz="2800" dirty="0"/>
              <a:t>) time complexity</a:t>
            </a:r>
            <a:endParaRPr lang="sr-Latn-RS" sz="2800" dirty="0"/>
          </a:p>
          <a:p>
            <a:pPr indent="-342900"/>
            <a:r>
              <a:rPr lang="en-US" sz="2800" dirty="0"/>
              <a:t>preprocessing phase in </a:t>
            </a:r>
            <a:r>
              <a:rPr lang="en-US" sz="2800" b="1" i="1" dirty="0"/>
              <a:t>O</a:t>
            </a:r>
            <a:r>
              <a:rPr lang="en-US" sz="2800" dirty="0"/>
              <a:t>(</a:t>
            </a:r>
            <a:r>
              <a:rPr lang="en-US" sz="2800" i="1" dirty="0"/>
              <a:t>m</a:t>
            </a:r>
            <a:r>
              <a:rPr lang="en-US" sz="2800" dirty="0"/>
              <a:t>+</a:t>
            </a:r>
            <a:r>
              <a:rPr lang="el-GR" sz="2800" dirty="0"/>
              <a:t>σ</a:t>
            </a:r>
            <a:r>
              <a:rPr lang="en-US" sz="2800" baseline="30000" dirty="0"/>
              <a:t>2</a:t>
            </a:r>
            <a:r>
              <a:rPr lang="en-US" sz="2800" dirty="0"/>
              <a:t>) time and space </a:t>
            </a:r>
            <a:r>
              <a:rPr lang="en-US" sz="2800" dirty="0" smtClean="0"/>
              <a:t>complexity</a:t>
            </a:r>
            <a:r>
              <a:rPr lang="sr-Latn-RS" sz="2800" dirty="0" smtClean="0"/>
              <a:t> where </a:t>
            </a:r>
            <a:r>
              <a:rPr lang="el-GR" sz="2800" dirty="0" smtClean="0"/>
              <a:t>σ</a:t>
            </a:r>
            <a:r>
              <a:rPr lang="sr-Latn-RS" sz="2800" dirty="0" smtClean="0"/>
              <a:t> is length of alphabet</a:t>
            </a:r>
            <a:endParaRPr lang="en-US" sz="28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06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240"/>
    </mc:Choice>
    <mc:Fallback>
      <p:transition spd="slow" advTm="1122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76200"/>
            <a:ext cx="7924800" cy="990600"/>
          </a:xfrm>
        </p:spPr>
        <p:txBody>
          <a:bodyPr/>
          <a:lstStyle/>
          <a:p>
            <a:r>
              <a:rPr lang="en-US" sz="4600" dirty="0" smtClean="0"/>
              <a:t>Zhu-Takaoka </a:t>
            </a:r>
            <a:r>
              <a:rPr lang="sr-Latn-RS" sz="4600" dirty="0" smtClean="0"/>
              <a:t>preprocessing</a:t>
            </a:r>
            <a:endParaRPr lang="en-US" sz="46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56616" y="1143000"/>
            <a:ext cx="768096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42900"/>
            <a:r>
              <a:rPr lang="sr-Latn-RS" sz="2400" dirty="0" smtClean="0"/>
              <a:t>Zhu-Takaoka bad character table - </a:t>
            </a:r>
            <a:r>
              <a:rPr lang="en-US" sz="2400" dirty="0"/>
              <a:t>for each pair of characters (</a:t>
            </a:r>
            <a:r>
              <a:rPr lang="en-US" sz="2400" i="1" dirty="0"/>
              <a:t>a</a:t>
            </a:r>
            <a:r>
              <a:rPr lang="en-US" sz="2400" dirty="0"/>
              <a:t>, </a:t>
            </a:r>
            <a:r>
              <a:rPr lang="en-US" sz="2400" i="1" dirty="0"/>
              <a:t>b</a:t>
            </a:r>
            <a:r>
              <a:rPr lang="en-US" sz="2400" dirty="0" smtClean="0"/>
              <a:t>)</a:t>
            </a:r>
            <a:r>
              <a:rPr lang="sr-Latn-RS" sz="2400" dirty="0" smtClean="0"/>
              <a:t>,</a:t>
            </a:r>
            <a:r>
              <a:rPr lang="en-US" sz="2400" dirty="0"/>
              <a:t> with </a:t>
            </a:r>
            <a:r>
              <a:rPr lang="en-US" sz="2400" i="1" dirty="0"/>
              <a:t>a</a:t>
            </a:r>
            <a:r>
              <a:rPr lang="en-US" sz="2400" dirty="0"/>
              <a:t>, </a:t>
            </a:r>
            <a:r>
              <a:rPr lang="en-US" sz="2400" i="1" dirty="0"/>
              <a:t>b</a:t>
            </a:r>
            <a:r>
              <a:rPr lang="en-US" sz="2400" dirty="0"/>
              <a:t> in </a:t>
            </a:r>
            <a:r>
              <a:rPr lang="sr-Latn-RS" sz="2400" dirty="0" smtClean="0"/>
              <a:t>alphabet, compute</a:t>
            </a:r>
            <a:r>
              <a:rPr lang="en-US" sz="2400" dirty="0"/>
              <a:t> the rightmost occurrence of </a:t>
            </a:r>
            <a:r>
              <a:rPr lang="en-US" sz="2400" i="1" dirty="0" err="1"/>
              <a:t>ab</a:t>
            </a:r>
            <a:r>
              <a:rPr lang="en-US" sz="2400" dirty="0"/>
              <a:t> in </a:t>
            </a:r>
            <a:r>
              <a:rPr lang="sr-Latn-RS" sz="2400" i="1" dirty="0" smtClean="0"/>
              <a:t>pattern</a:t>
            </a:r>
            <a:r>
              <a:rPr lang="en-US" sz="2400" dirty="0" smtClean="0"/>
              <a:t>[0 </a:t>
            </a:r>
            <a:r>
              <a:rPr lang="en-US" sz="2400" dirty="0"/>
              <a:t>.. </a:t>
            </a:r>
            <a:r>
              <a:rPr lang="en-US" sz="2400" i="1" dirty="0"/>
              <a:t>m</a:t>
            </a:r>
            <a:r>
              <a:rPr lang="en-US" sz="2400" dirty="0"/>
              <a:t>-2</a:t>
            </a:r>
            <a:r>
              <a:rPr lang="en-US" sz="2400" dirty="0" smtClean="0"/>
              <a:t>]</a:t>
            </a:r>
            <a:endParaRPr lang="sr-Latn-RS" sz="2400" dirty="0" smtClean="0"/>
          </a:p>
          <a:p>
            <a:pPr indent="-342900"/>
            <a:r>
              <a:rPr lang="sr-Latn-RS" sz="2400" dirty="0" smtClean="0"/>
              <a:t>for a,b in alphabet: ztBc</a:t>
            </a:r>
            <a:r>
              <a:rPr lang="en-US" sz="2400" dirty="0" smtClean="0"/>
              <a:t>[</a:t>
            </a:r>
            <a:r>
              <a:rPr lang="en-US" sz="2400" dirty="0" err="1" smtClean="0"/>
              <a:t>a,b</a:t>
            </a:r>
            <a:r>
              <a:rPr lang="en-US" sz="2400" dirty="0" smtClean="0"/>
              <a:t>]=k if:</a:t>
            </a:r>
          </a:p>
          <a:p>
            <a:pPr lvl="1" indent="-342900"/>
            <a:r>
              <a:rPr lang="en-US" dirty="0" smtClean="0"/>
              <a:t>k&lt;m-2 and pattern[m-k..m-k+1]=</a:t>
            </a:r>
            <a:r>
              <a:rPr lang="en-US" dirty="0" err="1" smtClean="0"/>
              <a:t>ab</a:t>
            </a:r>
            <a:r>
              <a:rPr lang="en-US" dirty="0" smtClean="0"/>
              <a:t> and </a:t>
            </a:r>
            <a:r>
              <a:rPr lang="en-US" dirty="0" err="1" smtClean="0"/>
              <a:t>ab</a:t>
            </a:r>
            <a:r>
              <a:rPr lang="en-US" dirty="0" smtClean="0"/>
              <a:t> does not occur in pattern[m-k+2..m-2]</a:t>
            </a:r>
          </a:p>
          <a:p>
            <a:pPr lvl="1" indent="-342900"/>
            <a:r>
              <a:rPr lang="en-US" dirty="0" smtClean="0"/>
              <a:t>k=m-1 and pattern[0]=b and </a:t>
            </a:r>
            <a:r>
              <a:rPr lang="en-US" dirty="0" err="1" smtClean="0"/>
              <a:t>ab</a:t>
            </a:r>
            <a:r>
              <a:rPr lang="en-US" dirty="0" smtClean="0"/>
              <a:t> does not occur in pattern[0..m-2]</a:t>
            </a:r>
          </a:p>
          <a:p>
            <a:pPr lvl="1" indent="-342900"/>
            <a:r>
              <a:rPr lang="en-US" dirty="0" smtClean="0"/>
              <a:t>k=m </a:t>
            </a:r>
            <a:r>
              <a:rPr lang="en-US" dirty="0"/>
              <a:t>and pattern[0</a:t>
            </a:r>
            <a:r>
              <a:rPr lang="en-US" dirty="0" smtClean="0"/>
              <a:t>]≠b </a:t>
            </a:r>
            <a:r>
              <a:rPr lang="en-US" dirty="0"/>
              <a:t>and </a:t>
            </a:r>
            <a:r>
              <a:rPr lang="en-US" dirty="0" err="1"/>
              <a:t>ab</a:t>
            </a:r>
            <a:r>
              <a:rPr lang="en-US" dirty="0"/>
              <a:t> does not occur in pattern[0..m-2</a:t>
            </a:r>
            <a:r>
              <a:rPr lang="en-US" dirty="0" smtClean="0"/>
              <a:t>]</a:t>
            </a:r>
            <a:endParaRPr lang="sr-Latn-RS" dirty="0"/>
          </a:p>
        </p:txBody>
      </p:sp>
      <p:sp>
        <p:nvSpPr>
          <p:cNvPr id="3" name="TextBox 2"/>
          <p:cNvSpPr txBox="1"/>
          <p:nvPr/>
        </p:nvSpPr>
        <p:spPr>
          <a:xfrm>
            <a:off x="1321306" y="5349387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400" dirty="0" smtClean="0"/>
              <a:t>pattern</a:t>
            </a:r>
          </a:p>
          <a:p>
            <a:pPr algn="ctr"/>
            <a:r>
              <a:rPr lang="sr-Latn-RS" sz="2400" b="1" dirty="0" smtClean="0"/>
              <a:t>G C A G A G A G</a:t>
            </a:r>
            <a:endParaRPr lang="en-US" sz="2400" b="1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578" y="4671772"/>
            <a:ext cx="3435098" cy="2161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985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506"/>
    </mc:Choice>
    <mc:Fallback>
      <p:transition spd="slow" advTm="985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76200"/>
            <a:ext cx="7924800" cy="1143000"/>
          </a:xfrm>
        </p:spPr>
        <p:txBody>
          <a:bodyPr/>
          <a:lstStyle/>
          <a:p>
            <a:r>
              <a:rPr lang="en-US" sz="4600" dirty="0" smtClean="0"/>
              <a:t>Zhu-Takaoka example</a:t>
            </a:r>
            <a:endParaRPr lang="en-US" sz="4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837944"/>
            <a:ext cx="6858000" cy="4715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438400"/>
            <a:ext cx="1828800" cy="1150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425" y="4267200"/>
            <a:ext cx="3224213" cy="677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412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169"/>
    </mc:Choice>
    <mc:Fallback>
      <p:transition spd="slow" advTm="711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7392</TotalTime>
  <Words>433</Words>
  <Application>Microsoft Office PowerPoint</Application>
  <PresentationFormat>On-screen Show (4:3)</PresentationFormat>
  <Paragraphs>119</Paragraphs>
  <Slides>16</Slides>
  <Notes>1</Notes>
  <HiddenSlides>0</HiddenSlides>
  <MMClips>9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Adjacency</vt:lpstr>
      <vt:lpstr>Boyer-Moore algorithm heuristics</vt:lpstr>
      <vt:lpstr>Content</vt:lpstr>
      <vt:lpstr>Boyer-Moore algorithm</vt:lpstr>
      <vt:lpstr>Bad character rule </vt:lpstr>
      <vt:lpstr>Good sufix rule</vt:lpstr>
      <vt:lpstr>Boyer-Moore heuristic</vt:lpstr>
      <vt:lpstr>Zhu-Takaoka heuristic</vt:lpstr>
      <vt:lpstr>Zhu-Takaoka preprocessing</vt:lpstr>
      <vt:lpstr>Zhu-Takaoka example</vt:lpstr>
      <vt:lpstr>Smith heuristic</vt:lpstr>
      <vt:lpstr>Smith preprocessing</vt:lpstr>
      <vt:lpstr>Smith example</vt:lpstr>
      <vt:lpstr>PowerPoint Presentation</vt:lpstr>
      <vt:lpstr>Heuristics time comparison</vt:lpstr>
      <vt:lpstr>Heuristics memory comparison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Boyer-Moore algorithm heuristics</dc:title>
  <dc:creator>Windows User</dc:creator>
  <cp:lastModifiedBy>Windows User</cp:lastModifiedBy>
  <cp:revision>35</cp:revision>
  <dcterms:created xsi:type="dcterms:W3CDTF">2020-08-04T16:38:33Z</dcterms:created>
  <dcterms:modified xsi:type="dcterms:W3CDTF">2020-08-14T18:39:05Z</dcterms:modified>
</cp:coreProperties>
</file>